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6" autoAdjust="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-2096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72982215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FED554-AC16-8440-8641-EE15A1068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F4789AB-2D36-EA40-A847-4689BE4CD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900"/>
            </a:lvl1pPr>
            <a:lvl2pPr marL="546171" indent="0" algn="ctr">
              <a:buNone/>
              <a:defRPr sz="2400"/>
            </a:lvl2pPr>
            <a:lvl3pPr marL="1092342" indent="0" algn="ctr">
              <a:buNone/>
              <a:defRPr sz="2200"/>
            </a:lvl3pPr>
            <a:lvl4pPr marL="1638513" indent="0" algn="ctr">
              <a:buNone/>
              <a:defRPr sz="1900"/>
            </a:lvl4pPr>
            <a:lvl5pPr marL="2184684" indent="0" algn="ctr">
              <a:buNone/>
              <a:defRPr sz="1900"/>
            </a:lvl5pPr>
            <a:lvl6pPr marL="2730856" indent="0" algn="ctr">
              <a:buNone/>
              <a:defRPr sz="1900"/>
            </a:lvl6pPr>
            <a:lvl7pPr marL="3277027" indent="0" algn="ctr">
              <a:buNone/>
              <a:defRPr sz="1900"/>
            </a:lvl7pPr>
            <a:lvl8pPr marL="3823198" indent="0" algn="ctr">
              <a:buNone/>
              <a:defRPr sz="1900"/>
            </a:lvl8pPr>
            <a:lvl9pPr marL="4369369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D6D5C1-8572-4343-B6A6-C6D1906A9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lIns="109234" tIns="54617" rIns="109234" bIns="54617"/>
          <a:lstStyle/>
          <a:p>
            <a:fld id="{E11032BB-20DE-DB4A-A9B0-4D0A3514248B}" type="datetimeFigureOut">
              <a:rPr lang="en-US" smtClean="0"/>
              <a:t>9/12/19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91A046-63EB-3B41-B762-CB19DA148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lIns="109234" tIns="54617" rIns="109234" bIns="54617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626FBE-8D40-1B40-8646-940AA168E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lIns="109234" tIns="54617" rIns="109234" bIns="54617"/>
          <a:lstStyle/>
          <a:p>
            <a:fld id="{28628F0F-AACF-C54E-9B7C-204BBC38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0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xmlns:p14="http://schemas.microsoft.com/office/powerpoint/2010/main"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posing for a picture&#10;&#10;Description automatically generated">
            <a:extLst>
              <a:ext uri="{FF2B5EF4-FFF2-40B4-BE49-F238E27FC236}">
                <a16:creationId xmlns:a16="http://schemas.microsoft.com/office/drawing/2014/main" xmlns="" id="{85FAE13E-826A-A745-A64B-DBBE61CEBB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78028" y="14"/>
            <a:ext cx="6807178" cy="97535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9951BD9-0868-4CDB-ACD6-9C4209B5E4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4946397" y="0"/>
            <a:ext cx="8058404" cy="9753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34" tIns="54617" rIns="109234" bIns="54617"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2C6C5D9A-94D6-C046-98CE-417543556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9150" y="910339"/>
            <a:ext cx="6692897" cy="4766723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3-Way Builder Prospect Call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ECB862CF-C9DC-FA48-BFC8-D1800F3DC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9149" y="5911149"/>
            <a:ext cx="6692898" cy="2932117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Allyse Sedivy</a:t>
            </a:r>
          </a:p>
          <a:p>
            <a:pPr algn="l"/>
            <a:r>
              <a:rPr lang="en-US">
                <a:solidFill>
                  <a:schemeClr val="bg1"/>
                </a:solidFill>
              </a:rPr>
              <a:t>Triple Diamond</a:t>
            </a:r>
          </a:p>
        </p:txBody>
      </p:sp>
    </p:spTree>
    <p:extLst>
      <p:ext uri="{BB962C8B-B14F-4D97-AF65-F5344CB8AC3E}">
        <p14:creationId xmlns:p14="http://schemas.microsoft.com/office/powerpoint/2010/main" val="2269113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Step 8</a:t>
            </a:r>
          </a:p>
        </p:txBody>
      </p:sp>
      <p:sp>
        <p:nvSpPr>
          <p:cNvPr id="2" name="Rectangle 1"/>
          <p:cNvSpPr/>
          <p:nvPr/>
        </p:nvSpPr>
        <p:spPr>
          <a:xfrm>
            <a:off x="952500" y="2577934"/>
            <a:ext cx="1109980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latin typeface="Helvetica"/>
                <a:cs typeface="Helvetica"/>
              </a:rPr>
              <a:t>End with a call to action</a:t>
            </a:r>
            <a:r>
              <a:rPr lang="en-US" b="1" dirty="0" smtClean="0">
                <a:latin typeface="Helvetica"/>
                <a:cs typeface="Helvetica"/>
              </a:rPr>
              <a:t>.</a:t>
            </a:r>
          </a:p>
          <a:p>
            <a:pPr algn="l"/>
            <a:endParaRPr lang="en-US" b="1" dirty="0">
              <a:latin typeface="Helvetica"/>
              <a:cs typeface="Helvetica"/>
            </a:endParaRPr>
          </a:p>
          <a:p>
            <a:pPr algn="l"/>
            <a:r>
              <a:rPr lang="en-US" dirty="0" smtClean="0">
                <a:latin typeface="Helvetica"/>
                <a:cs typeface="Helvetica"/>
              </a:rPr>
              <a:t>Let’s </a:t>
            </a:r>
            <a:r>
              <a:rPr lang="en-US" dirty="0">
                <a:latin typeface="Helvetica"/>
                <a:cs typeface="Helvetica"/>
              </a:rPr>
              <a:t>schedule another time when we can go over a specific business plan. We will outline together a 30-day, 60-day and 90-day action plan. I can talk next (Tuesday), what time is good for you, (morning or afternoon)?</a:t>
            </a:r>
          </a:p>
          <a:p>
            <a:pPr algn="l"/>
            <a:r>
              <a:rPr lang="en-US" dirty="0">
                <a:latin typeface="Helvetica"/>
                <a:cs typeface="Helvetica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Step 9</a:t>
            </a:r>
          </a:p>
        </p:txBody>
      </p:sp>
      <p:sp>
        <p:nvSpPr>
          <p:cNvPr id="2" name="Rectangle 1"/>
          <p:cNvSpPr/>
          <p:nvPr/>
        </p:nvSpPr>
        <p:spPr>
          <a:xfrm>
            <a:off x="952500" y="2631308"/>
            <a:ext cx="1109980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Helvetica"/>
                <a:cs typeface="Helvetica"/>
              </a:rPr>
              <a:t>Tell them you have really enjoyed talking to them. </a:t>
            </a:r>
            <a:r>
              <a:rPr lang="en-US" b="1" dirty="0">
                <a:latin typeface="Helvetica"/>
                <a:cs typeface="Helvetica"/>
              </a:rPr>
              <a:t>Make sure you use Dynamic Listening skills. </a:t>
            </a:r>
          </a:p>
          <a:p>
            <a:pPr algn="l"/>
            <a:endParaRPr lang="en-US" dirty="0">
              <a:latin typeface="Helvetica"/>
              <a:cs typeface="Helvetica"/>
            </a:endParaRPr>
          </a:p>
          <a:p>
            <a:pPr algn="l"/>
            <a:r>
              <a:rPr lang="en-US" dirty="0">
                <a:latin typeface="Helvetica"/>
                <a:cs typeface="Helvetica"/>
              </a:rPr>
              <a:t>(Remember a detail about the conversation from what they told you earlier in the conversation and refer to it!). </a:t>
            </a:r>
          </a:p>
          <a:p>
            <a:pPr algn="l"/>
            <a:endParaRPr lang="en-US" dirty="0">
              <a:latin typeface="Helvetica"/>
              <a:cs typeface="Helvetica"/>
            </a:endParaRPr>
          </a:p>
          <a:p>
            <a:pPr algn="l"/>
            <a:r>
              <a:rPr lang="en-US" dirty="0">
                <a:latin typeface="Helvetica"/>
                <a:cs typeface="Helvetica"/>
              </a:rPr>
              <a:t>Tell them that you </a:t>
            </a:r>
            <a:r>
              <a:rPr lang="en-US" b="1" dirty="0">
                <a:latin typeface="Helvetica"/>
                <a:cs typeface="Helvetica"/>
              </a:rPr>
              <a:t>look forward to putting a business plan together with </a:t>
            </a:r>
            <a:r>
              <a:rPr lang="en-US" b="1" dirty="0" smtClean="0">
                <a:latin typeface="Helvetica"/>
                <a:cs typeface="Helvetica"/>
              </a:rPr>
              <a:t>them.</a:t>
            </a:r>
            <a:endParaRPr lang="en-US" b="1" dirty="0">
              <a:latin typeface="Helvetica"/>
              <a:cs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Step 10</a:t>
            </a:r>
          </a:p>
        </p:txBody>
      </p:sp>
      <p:sp>
        <p:nvSpPr>
          <p:cNvPr id="2" name="Rectangle 1"/>
          <p:cNvSpPr/>
          <p:nvPr/>
        </p:nvSpPr>
        <p:spPr>
          <a:xfrm>
            <a:off x="952500" y="3722638"/>
            <a:ext cx="110998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Helvetica"/>
                <a:cs typeface="Helvetica"/>
              </a:rPr>
              <a:t>Tell them you have to jump off the call, </a:t>
            </a:r>
            <a:r>
              <a:rPr lang="en-US" b="1" dirty="0">
                <a:latin typeface="Helvetica"/>
                <a:cs typeface="Helvetica"/>
              </a:rPr>
              <a:t>make sure you edify your leader</a:t>
            </a:r>
            <a:r>
              <a:rPr lang="en-US" dirty="0">
                <a:latin typeface="Helvetica"/>
                <a:cs typeface="Helvetica"/>
              </a:rPr>
              <a:t> and let your leader continue talking with them.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Stock_000011252236XLarg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09" y="0"/>
            <a:ext cx="12413382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36" name="iStock_000029035104XLarg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03" y="541337"/>
            <a:ext cx="13004801" cy="8670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Step 1</a:t>
            </a:r>
          </a:p>
        </p:txBody>
      </p:sp>
      <p:sp>
        <p:nvSpPr>
          <p:cNvPr id="2" name="Rectangle 1"/>
          <p:cNvSpPr/>
          <p:nvPr/>
        </p:nvSpPr>
        <p:spPr>
          <a:xfrm>
            <a:off x="952500" y="2614642"/>
            <a:ext cx="11099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Helvetica"/>
                <a:cs typeface="Helvetica"/>
              </a:rPr>
              <a:t>Before your 3-</a:t>
            </a:r>
            <a:r>
              <a:rPr lang="en-US" dirty="0" smtClean="0">
                <a:latin typeface="Helvetica"/>
                <a:cs typeface="Helvetica"/>
              </a:rPr>
              <a:t>call - </a:t>
            </a:r>
          </a:p>
          <a:p>
            <a:pPr algn="l"/>
            <a:endParaRPr lang="en-US" dirty="0">
              <a:latin typeface="Helvetica"/>
              <a:cs typeface="Helvetica"/>
            </a:endParaRPr>
          </a:p>
          <a:p>
            <a:pPr algn="l"/>
            <a:r>
              <a:rPr lang="en-US" b="1" dirty="0">
                <a:latin typeface="Helvetica"/>
                <a:cs typeface="Helvetica"/>
              </a:rPr>
              <a:t>Your leader needs to properly edify </a:t>
            </a:r>
            <a:r>
              <a:rPr lang="en-US" b="1" dirty="0" smtClean="0">
                <a:latin typeface="Helvetica"/>
                <a:cs typeface="Helvetica"/>
              </a:rPr>
              <a:t>you</a:t>
            </a:r>
          </a:p>
          <a:p>
            <a:pPr algn="l"/>
            <a:endParaRPr lang="en-US" b="1" dirty="0">
              <a:latin typeface="Helvetica"/>
              <a:cs typeface="Helvetica"/>
            </a:endParaRPr>
          </a:p>
          <a:p>
            <a:pPr algn="l"/>
            <a:r>
              <a:rPr lang="en-US" dirty="0">
                <a:latin typeface="Helvetica"/>
                <a:cs typeface="Helvetica"/>
              </a:rPr>
              <a:t>and once they are on the call with you and introduce you to their prospects, </a:t>
            </a:r>
            <a:r>
              <a:rPr lang="en-US" b="1" dirty="0">
                <a:latin typeface="Helvetica"/>
                <a:cs typeface="Helvetica"/>
              </a:rPr>
              <a:t>they MUST be quiet and let you control the conversation.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Step 2</a:t>
            </a:r>
          </a:p>
        </p:txBody>
      </p:sp>
      <p:sp>
        <p:nvSpPr>
          <p:cNvPr id="42" name="Shape 42"/>
          <p:cNvSpPr/>
          <p:nvPr/>
        </p:nvSpPr>
        <p:spPr>
          <a:xfrm>
            <a:off x="1382762" y="3109595"/>
            <a:ext cx="10239276" cy="3534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 defTabSz="457200">
              <a:spcBef>
                <a:spcPts val="1200"/>
              </a:spcBef>
              <a:defRPr sz="1800"/>
            </a:pPr>
            <a:r>
              <a:rPr sz="4400" dirty="0">
                <a:latin typeface="Helvetica"/>
                <a:ea typeface="Helvetica"/>
                <a:cs typeface="Helvetica"/>
                <a:sym typeface="Helvetica"/>
              </a:rPr>
              <a:t>Take time to </a:t>
            </a:r>
            <a:r>
              <a:rPr sz="4400" b="1" dirty="0">
                <a:latin typeface="Helvetica"/>
                <a:ea typeface="Helvetica"/>
                <a:cs typeface="Helvetica"/>
                <a:sym typeface="Helvetica"/>
              </a:rPr>
              <a:t>ask Discovery Questions.</a:t>
            </a:r>
            <a:endParaRPr sz="4400" dirty="0">
              <a:latin typeface="Helvetica"/>
              <a:ea typeface="Helvetica"/>
              <a:cs typeface="Helvetica"/>
              <a:sym typeface="Helvetica"/>
            </a:endParaRPr>
          </a:p>
          <a:p>
            <a:pPr marL="457200" lvl="0" indent="-457200" algn="l" defTabSz="457200">
              <a:spcBef>
                <a:spcPts val="1400"/>
              </a:spcBef>
              <a:tabLst>
                <a:tab pos="139700" algn="l"/>
                <a:tab pos="457200" algn="l"/>
              </a:tabLst>
              <a:defRPr sz="1800"/>
            </a:pPr>
            <a:r>
              <a:rPr sz="4400" dirty="0">
                <a:latin typeface="Helvetica"/>
                <a:ea typeface="Helvetica"/>
                <a:cs typeface="Helvetica"/>
                <a:sym typeface="Helvetica"/>
              </a:rPr>
              <a:t>	a.	Tell me about... </a:t>
            </a:r>
          </a:p>
          <a:p>
            <a:pPr marL="457200" lvl="0" indent="-457200" algn="l" defTabSz="457200">
              <a:spcBef>
                <a:spcPts val="1400"/>
              </a:spcBef>
              <a:tabLst>
                <a:tab pos="139700" algn="l"/>
                <a:tab pos="457200" algn="l"/>
              </a:tabLst>
              <a:defRPr sz="1800"/>
            </a:pPr>
            <a:r>
              <a:rPr sz="4400" dirty="0">
                <a:latin typeface="Helvetica"/>
                <a:ea typeface="Helvetica"/>
                <a:cs typeface="Helvetica"/>
                <a:sym typeface="Helvetica"/>
              </a:rPr>
              <a:t>	b.	How long have you... </a:t>
            </a:r>
          </a:p>
          <a:p>
            <a:pPr marL="457200" lvl="0" indent="-457200" algn="l" defTabSz="457200">
              <a:spcBef>
                <a:spcPts val="1400"/>
              </a:spcBef>
              <a:tabLst>
                <a:tab pos="139700" algn="l"/>
                <a:tab pos="457200" algn="l"/>
              </a:tabLst>
              <a:defRPr sz="1800"/>
            </a:pPr>
            <a:endParaRPr sz="1200" dirty="0"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 dirty="0"/>
              <a:t>Step 3</a:t>
            </a:r>
          </a:p>
        </p:txBody>
      </p:sp>
      <p:sp>
        <p:nvSpPr>
          <p:cNvPr id="2" name="Rectangle 1"/>
          <p:cNvSpPr/>
          <p:nvPr/>
        </p:nvSpPr>
        <p:spPr>
          <a:xfrm>
            <a:off x="952500" y="2345665"/>
            <a:ext cx="11099800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latin typeface="Helvetica"/>
                <a:cs typeface="Helvetica"/>
              </a:rPr>
              <a:t>Ask Need/Problem </a:t>
            </a:r>
            <a:r>
              <a:rPr lang="en-US" b="1" dirty="0" smtClean="0">
                <a:latin typeface="Helvetica"/>
                <a:cs typeface="Helvetica"/>
              </a:rPr>
              <a:t>Questions</a:t>
            </a:r>
          </a:p>
          <a:p>
            <a:pPr algn="l"/>
            <a:endParaRPr lang="en-US" b="1" dirty="0">
              <a:latin typeface="Helvetica"/>
              <a:cs typeface="Helvetica"/>
            </a:endParaRPr>
          </a:p>
          <a:p>
            <a:pPr algn="l"/>
            <a:r>
              <a:rPr lang="en-US" dirty="0">
                <a:latin typeface="Helvetica"/>
                <a:cs typeface="Helvetica"/>
              </a:rPr>
              <a:t>	a. What is the most frustrating thing about (job, </a:t>
            </a:r>
          </a:p>
          <a:p>
            <a:pPr algn="l"/>
            <a:r>
              <a:rPr lang="en-US" dirty="0" smtClean="0">
                <a:latin typeface="Helvetica"/>
                <a:cs typeface="Helvetica"/>
              </a:rPr>
              <a:t>         financial  </a:t>
            </a:r>
            <a:r>
              <a:rPr lang="en-US" dirty="0">
                <a:latin typeface="Helvetica"/>
                <a:cs typeface="Helvetica"/>
              </a:rPr>
              <a:t>situation, home life, etc.)... </a:t>
            </a:r>
          </a:p>
          <a:p>
            <a:pPr algn="l"/>
            <a:r>
              <a:rPr lang="en-US" dirty="0">
                <a:latin typeface="Helvetica"/>
                <a:cs typeface="Helvetica"/>
              </a:rPr>
              <a:t>	b. What would you like to change about (job, </a:t>
            </a:r>
            <a:endParaRPr lang="en-US" dirty="0" smtClean="0">
              <a:latin typeface="Helvetica"/>
              <a:cs typeface="Helvetica"/>
            </a:endParaRPr>
          </a:p>
          <a:p>
            <a:pPr algn="l"/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        financial </a:t>
            </a:r>
            <a:r>
              <a:rPr lang="en-US" dirty="0">
                <a:latin typeface="Helvetica"/>
                <a:cs typeface="Helvetica"/>
              </a:rPr>
              <a:t>situation, home life, etc.) ... </a:t>
            </a:r>
          </a:p>
          <a:p>
            <a:pPr algn="l"/>
            <a:r>
              <a:rPr lang="en-US" dirty="0">
                <a:latin typeface="Helvetica"/>
                <a:cs typeface="Helvetica"/>
              </a:rPr>
              <a:t>	c. What financial goals are you wanting to </a:t>
            </a:r>
            <a:endParaRPr lang="en-US" dirty="0" smtClean="0">
              <a:latin typeface="Helvetica"/>
              <a:cs typeface="Helvetica"/>
            </a:endParaRPr>
          </a:p>
          <a:p>
            <a:pPr algn="l"/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       accomplish</a:t>
            </a:r>
            <a:r>
              <a:rPr lang="en-US" dirty="0">
                <a:latin typeface="Helvetica"/>
                <a:cs typeface="Helvetica"/>
              </a:rPr>
              <a:t>?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Step 4</a:t>
            </a:r>
          </a:p>
        </p:txBody>
      </p:sp>
      <p:sp>
        <p:nvSpPr>
          <p:cNvPr id="2" name="Rectangle 1"/>
          <p:cNvSpPr/>
          <p:nvPr/>
        </p:nvSpPr>
        <p:spPr>
          <a:xfrm>
            <a:off x="952500" y="2614642"/>
            <a:ext cx="11099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latin typeface="Helvetica"/>
                <a:cs typeface="Helvetica"/>
              </a:rPr>
              <a:t>Ask Pain </a:t>
            </a:r>
            <a:r>
              <a:rPr lang="en-US" b="1" dirty="0" smtClean="0">
                <a:latin typeface="Helvetica"/>
                <a:cs typeface="Helvetica"/>
              </a:rPr>
              <a:t>Questions</a:t>
            </a:r>
          </a:p>
          <a:p>
            <a:pPr algn="l"/>
            <a:endParaRPr lang="en-US" dirty="0">
              <a:latin typeface="Helvetica"/>
              <a:cs typeface="Helvetica"/>
            </a:endParaRPr>
          </a:p>
          <a:p>
            <a:pPr algn="l"/>
            <a:r>
              <a:rPr lang="en-US" dirty="0">
                <a:latin typeface="Helvetica"/>
                <a:cs typeface="Helvetica"/>
              </a:rPr>
              <a:t>	a.	What impact does this have on your family? </a:t>
            </a:r>
          </a:p>
          <a:p>
            <a:pPr algn="l"/>
            <a:r>
              <a:rPr lang="en-US" dirty="0">
                <a:latin typeface="Helvetica"/>
                <a:cs typeface="Helvetica"/>
              </a:rPr>
              <a:t>	b.	What impact does this have on your job? </a:t>
            </a:r>
          </a:p>
          <a:p>
            <a:pPr algn="l"/>
            <a:r>
              <a:rPr lang="en-US" dirty="0">
                <a:latin typeface="Helvetica"/>
                <a:cs typeface="Helvetica"/>
              </a:rPr>
              <a:t>	c.	What are the consequences of not solving this </a:t>
            </a:r>
            <a:endParaRPr lang="en-US" dirty="0" smtClean="0">
              <a:latin typeface="Helvetica"/>
              <a:cs typeface="Helvetica"/>
            </a:endParaRPr>
          </a:p>
          <a:p>
            <a:pPr algn="l"/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        issue</a:t>
            </a:r>
            <a:r>
              <a:rPr lang="en-US" dirty="0">
                <a:latin typeface="Helvetica"/>
                <a:cs typeface="Helvetica"/>
              </a:rPr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 dirty="0"/>
              <a:t>Step 5</a:t>
            </a:r>
          </a:p>
        </p:txBody>
      </p:sp>
      <p:sp>
        <p:nvSpPr>
          <p:cNvPr id="2" name="Rectangle 1"/>
          <p:cNvSpPr/>
          <p:nvPr/>
        </p:nvSpPr>
        <p:spPr>
          <a:xfrm>
            <a:off x="952500" y="2566418"/>
            <a:ext cx="11099800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Helvetica"/>
                <a:cs typeface="Helvetica"/>
              </a:rPr>
              <a:t>If the prospect isn’t very familiar with </a:t>
            </a:r>
            <a:r>
              <a:rPr lang="en-US" dirty="0" err="1">
                <a:latin typeface="Helvetica"/>
                <a:cs typeface="Helvetica"/>
              </a:rPr>
              <a:t>doTERRA’s</a:t>
            </a:r>
            <a:r>
              <a:rPr lang="en-US" dirty="0">
                <a:latin typeface="Helvetica"/>
                <a:cs typeface="Helvetica"/>
              </a:rPr>
              <a:t> business opportunity; or you want to give them some more information about it, this is where you would do that. </a:t>
            </a:r>
            <a:r>
              <a:rPr lang="en-US" b="1" dirty="0">
                <a:latin typeface="Helvetica"/>
                <a:cs typeface="Helvetica"/>
              </a:rPr>
              <a:t>Then ask Solution/Benefit Questions</a:t>
            </a:r>
            <a:r>
              <a:rPr lang="en-US" dirty="0" smtClean="0">
                <a:latin typeface="Helvetica"/>
                <a:cs typeface="Helvetica"/>
              </a:rPr>
              <a:t>.</a:t>
            </a:r>
          </a:p>
          <a:p>
            <a:pPr algn="l"/>
            <a:endParaRPr lang="en-US" dirty="0">
              <a:latin typeface="Helvetica"/>
              <a:cs typeface="Helvetica"/>
            </a:endParaRPr>
          </a:p>
          <a:p>
            <a:pPr algn="l"/>
            <a:r>
              <a:rPr lang="en-US" dirty="0">
                <a:latin typeface="Helvetica"/>
                <a:cs typeface="Helvetica"/>
              </a:rPr>
              <a:t>	a.	How valuable would it be to you...? </a:t>
            </a:r>
          </a:p>
          <a:p>
            <a:pPr algn="l"/>
            <a:r>
              <a:rPr lang="en-US" dirty="0">
                <a:latin typeface="Helvetica"/>
                <a:cs typeface="Helvetica"/>
              </a:rPr>
              <a:t>	b.	What benefits do you see from...? </a:t>
            </a:r>
          </a:p>
          <a:p>
            <a:pPr algn="l"/>
            <a:r>
              <a:rPr lang="en-US" dirty="0">
                <a:latin typeface="Helvetica"/>
                <a:cs typeface="Helvetica"/>
              </a:rPr>
              <a:t>	c.	If you could wave your magic wand and </a:t>
            </a:r>
            <a:endParaRPr lang="en-US" dirty="0" smtClean="0">
              <a:latin typeface="Helvetica"/>
              <a:cs typeface="Helvetica"/>
            </a:endParaRPr>
          </a:p>
          <a:p>
            <a:pPr algn="l"/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        </a:t>
            </a:r>
            <a:r>
              <a:rPr lang="en-US" dirty="0" err="1" smtClean="0">
                <a:latin typeface="Helvetica"/>
                <a:cs typeface="Helvetica"/>
              </a:rPr>
              <a:t>doTERRA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>
                <a:latin typeface="Helvetica"/>
                <a:cs typeface="Helvetica"/>
              </a:rPr>
              <a:t>was exactly what you wanted it to be </a:t>
            </a:r>
            <a:endParaRPr lang="en-US" dirty="0" smtClean="0">
              <a:latin typeface="Helvetica"/>
              <a:cs typeface="Helvetica"/>
            </a:endParaRPr>
          </a:p>
          <a:p>
            <a:pPr algn="l"/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        in </a:t>
            </a:r>
            <a:r>
              <a:rPr lang="en-US" dirty="0">
                <a:latin typeface="Helvetica"/>
                <a:cs typeface="Helvetica"/>
              </a:rPr>
              <a:t>your life, what would that look like?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 dirty="0"/>
              <a:t>Step 6</a:t>
            </a:r>
          </a:p>
        </p:txBody>
      </p:sp>
      <p:sp>
        <p:nvSpPr>
          <p:cNvPr id="2" name="Rectangle 1"/>
          <p:cNvSpPr/>
          <p:nvPr/>
        </p:nvSpPr>
        <p:spPr>
          <a:xfrm>
            <a:off x="317467" y="2314611"/>
            <a:ext cx="12335852" cy="7294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Helvetica"/>
                <a:cs typeface="Helvetica"/>
              </a:rPr>
              <a:t>Ask Specific questions to find out </a:t>
            </a:r>
            <a:r>
              <a:rPr lang="en-US" b="1" dirty="0" smtClean="0">
                <a:latin typeface="Helvetica"/>
                <a:cs typeface="Helvetica"/>
              </a:rPr>
              <a:t>how to best support them in their </a:t>
            </a:r>
            <a:r>
              <a:rPr lang="en-US" b="1" dirty="0" err="1" smtClean="0">
                <a:latin typeface="Helvetica"/>
                <a:cs typeface="Helvetica"/>
              </a:rPr>
              <a:t>doTERRA</a:t>
            </a:r>
            <a:r>
              <a:rPr lang="en-US" b="1" dirty="0" smtClean="0">
                <a:latin typeface="Helvetica"/>
                <a:cs typeface="Helvetica"/>
              </a:rPr>
              <a:t> business</a:t>
            </a:r>
            <a:r>
              <a:rPr lang="en-US" b="1" dirty="0">
                <a:latin typeface="Helvetica"/>
                <a:cs typeface="Helvetica"/>
              </a:rPr>
              <a:t>.</a:t>
            </a:r>
            <a:endParaRPr lang="en-US" b="1" dirty="0" smtClean="0">
              <a:latin typeface="Helvetica"/>
              <a:cs typeface="Helvetica"/>
            </a:endParaRPr>
          </a:p>
          <a:p>
            <a:pPr algn="l"/>
            <a:endParaRPr lang="en-US" dirty="0" smtClean="0">
              <a:latin typeface="Helvetica"/>
              <a:cs typeface="Helvetica"/>
            </a:endParaRPr>
          </a:p>
          <a:p>
            <a:pPr algn="l"/>
            <a:r>
              <a:rPr lang="en-US" dirty="0" smtClean="0">
                <a:latin typeface="Helvetica"/>
                <a:cs typeface="Helvetica"/>
              </a:rPr>
              <a:t>	a.	Would you like to supplement or replace your income? </a:t>
            </a:r>
          </a:p>
          <a:p>
            <a:pPr algn="l"/>
            <a:r>
              <a:rPr lang="en-US" dirty="0" smtClean="0">
                <a:latin typeface="Helvetica"/>
                <a:cs typeface="Helvetica"/>
              </a:rPr>
              <a:t>	b.	What does it mean to you to supplement your income,  </a:t>
            </a:r>
          </a:p>
          <a:p>
            <a:pPr algn="l"/>
            <a:r>
              <a:rPr lang="en-US" dirty="0" smtClean="0">
                <a:latin typeface="Helvetica"/>
                <a:cs typeface="Helvetica"/>
              </a:rPr>
              <a:t>         is it $500/mo,$1,000/ </a:t>
            </a:r>
            <a:r>
              <a:rPr lang="en-US" dirty="0" err="1" smtClean="0">
                <a:latin typeface="Helvetica"/>
                <a:cs typeface="Helvetica"/>
              </a:rPr>
              <a:t>mo</a:t>
            </a:r>
            <a:r>
              <a:rPr lang="en-US" dirty="0" smtClean="0">
                <a:latin typeface="Helvetica"/>
                <a:cs typeface="Helvetica"/>
              </a:rPr>
              <a:t>, or $2,000/</a:t>
            </a:r>
            <a:r>
              <a:rPr lang="en-US" dirty="0" err="1" smtClean="0">
                <a:latin typeface="Helvetica"/>
                <a:cs typeface="Helvetica"/>
              </a:rPr>
              <a:t>mo</a:t>
            </a:r>
            <a:r>
              <a:rPr lang="en-US" dirty="0" smtClean="0">
                <a:latin typeface="Helvetica"/>
                <a:cs typeface="Helvetica"/>
              </a:rPr>
              <a:t>? </a:t>
            </a:r>
          </a:p>
          <a:p>
            <a:pPr algn="l"/>
            <a:r>
              <a:rPr lang="en-US" dirty="0" smtClean="0">
                <a:latin typeface="Helvetica"/>
                <a:cs typeface="Helvetica"/>
              </a:rPr>
              <a:t>     c. What does it mean to you to replace your income, is it </a:t>
            </a:r>
          </a:p>
          <a:p>
            <a:pPr algn="l"/>
            <a:r>
              <a:rPr lang="en-US" dirty="0" smtClean="0">
                <a:latin typeface="Helvetica"/>
                <a:cs typeface="Helvetica"/>
              </a:rPr>
              <a:t>         $2,000/</a:t>
            </a:r>
            <a:r>
              <a:rPr lang="en-US" dirty="0" err="1" smtClean="0">
                <a:latin typeface="Helvetica"/>
                <a:cs typeface="Helvetica"/>
              </a:rPr>
              <a:t>mo</a:t>
            </a:r>
            <a:r>
              <a:rPr lang="en-US" dirty="0" smtClean="0">
                <a:latin typeface="Helvetica"/>
                <a:cs typeface="Helvetica"/>
              </a:rPr>
              <a:t>, $5,000/</a:t>
            </a:r>
            <a:r>
              <a:rPr lang="en-US" dirty="0" err="1" smtClean="0">
                <a:latin typeface="Helvetica"/>
                <a:cs typeface="Helvetica"/>
              </a:rPr>
              <a:t>mo</a:t>
            </a:r>
            <a:r>
              <a:rPr lang="en-US" dirty="0" smtClean="0">
                <a:latin typeface="Helvetica"/>
                <a:cs typeface="Helvetica"/>
              </a:rPr>
              <a:t>, $7,000/</a:t>
            </a:r>
            <a:r>
              <a:rPr lang="en-US" dirty="0" err="1" smtClean="0">
                <a:latin typeface="Helvetica"/>
                <a:cs typeface="Helvetica"/>
              </a:rPr>
              <a:t>mo</a:t>
            </a:r>
            <a:r>
              <a:rPr lang="en-US" dirty="0" smtClean="0">
                <a:latin typeface="Helvetica"/>
                <a:cs typeface="Helvetica"/>
              </a:rPr>
              <a:t> or $10,000+/</a:t>
            </a:r>
            <a:r>
              <a:rPr lang="en-US" dirty="0" err="1" smtClean="0">
                <a:latin typeface="Helvetica"/>
                <a:cs typeface="Helvetica"/>
              </a:rPr>
              <a:t>mo</a:t>
            </a:r>
            <a:r>
              <a:rPr lang="en-US" dirty="0" smtClean="0">
                <a:latin typeface="Helvetica"/>
                <a:cs typeface="Helvetica"/>
              </a:rPr>
              <a:t>?</a:t>
            </a:r>
          </a:p>
          <a:p>
            <a:pPr algn="l"/>
            <a:r>
              <a:rPr lang="en-US" dirty="0" smtClean="0">
                <a:latin typeface="Helvetica"/>
                <a:cs typeface="Helvetica"/>
              </a:rPr>
              <a:t>	d.	By when would you like to reach this income goal, in 3 </a:t>
            </a:r>
          </a:p>
          <a:p>
            <a:pPr algn="l"/>
            <a:r>
              <a:rPr lang="en-US" dirty="0" smtClean="0">
                <a:latin typeface="Helvetica"/>
                <a:cs typeface="Helvetica"/>
              </a:rPr>
              <a:t>         months,6 months, 12 months or 24 months? </a:t>
            </a:r>
          </a:p>
          <a:p>
            <a:pPr algn="l"/>
            <a:r>
              <a:rPr lang="en-US" dirty="0" smtClean="0">
                <a:latin typeface="Helvetica"/>
                <a:cs typeface="Helvetica"/>
              </a:rPr>
              <a:t>	e.	How many hours per week would you be able to </a:t>
            </a:r>
          </a:p>
          <a:p>
            <a:pPr algn="l"/>
            <a:r>
              <a:rPr lang="en-US" dirty="0" smtClean="0">
                <a:latin typeface="Helvetica"/>
                <a:cs typeface="Helvetica"/>
              </a:rPr>
              <a:t>         commit to your </a:t>
            </a:r>
            <a:r>
              <a:rPr lang="en-US" dirty="0" err="1" smtClean="0">
                <a:latin typeface="Helvetica"/>
                <a:cs typeface="Helvetica"/>
              </a:rPr>
              <a:t>doTERRA</a:t>
            </a:r>
            <a:r>
              <a:rPr lang="en-US" dirty="0" smtClean="0">
                <a:latin typeface="Helvetica"/>
                <a:cs typeface="Helvetica"/>
              </a:rPr>
              <a:t> business in order to reach </a:t>
            </a:r>
          </a:p>
          <a:p>
            <a:pPr algn="l"/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        your goal? </a:t>
            </a:r>
            <a:endParaRPr lang="en-US" dirty="0">
              <a:latin typeface="Helvetica"/>
              <a:cs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Step 7</a:t>
            </a:r>
          </a:p>
        </p:txBody>
      </p:sp>
      <p:sp>
        <p:nvSpPr>
          <p:cNvPr id="2" name="Rectangle 1"/>
          <p:cNvSpPr/>
          <p:nvPr/>
        </p:nvSpPr>
        <p:spPr>
          <a:xfrm>
            <a:off x="952500" y="2658869"/>
            <a:ext cx="1109980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latin typeface="Helvetica"/>
                <a:cs typeface="Helvetica"/>
              </a:rPr>
              <a:t>Ask them the following question</a:t>
            </a:r>
            <a:r>
              <a:rPr lang="en-US" b="1" dirty="0" smtClean="0">
                <a:latin typeface="Helvetica"/>
                <a:cs typeface="Helvetica"/>
              </a:rPr>
              <a:t>:</a:t>
            </a:r>
          </a:p>
          <a:p>
            <a:pPr algn="l"/>
            <a:endParaRPr lang="en-US" dirty="0">
              <a:latin typeface="Helvetica"/>
              <a:cs typeface="Helvetica"/>
            </a:endParaRPr>
          </a:p>
          <a:p>
            <a:pPr algn="l"/>
            <a:r>
              <a:rPr lang="en-US" dirty="0" smtClean="0">
                <a:latin typeface="Helvetica"/>
                <a:cs typeface="Helvetica"/>
              </a:rPr>
              <a:t>I </a:t>
            </a:r>
            <a:r>
              <a:rPr lang="en-US" dirty="0">
                <a:latin typeface="Helvetica"/>
                <a:cs typeface="Helvetica"/>
              </a:rPr>
              <a:t>think I understand more clearly what your goals are and how I can support you in those goals. Is there anything else that you need to know in order for you to feel comfortable building a residual income with </a:t>
            </a:r>
            <a:r>
              <a:rPr lang="en-US" dirty="0" err="1">
                <a:latin typeface="Helvetica"/>
                <a:cs typeface="Helvetica"/>
              </a:rPr>
              <a:t>doTERRA</a:t>
            </a:r>
            <a:r>
              <a:rPr lang="en-US" dirty="0">
                <a:latin typeface="Helvetica"/>
                <a:cs typeface="Helvetica"/>
              </a:rPr>
              <a:t>? (If they have more questions, answer them.)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342</Words>
  <Application>Microsoft Macintosh PowerPoint</Application>
  <PresentationFormat>Custom</PresentationFormat>
  <Paragraphs>67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White</vt:lpstr>
      <vt:lpstr>3-Way Builder Prospect Call</vt:lpstr>
      <vt:lpstr>PowerPoint Presentation</vt:lpstr>
      <vt:lpstr>Step 1</vt:lpstr>
      <vt:lpstr>Step 2</vt:lpstr>
      <vt:lpstr>Step 3</vt:lpstr>
      <vt:lpstr>Step 4</vt:lpstr>
      <vt:lpstr>Step 5</vt:lpstr>
      <vt:lpstr>Step 6</vt:lpstr>
      <vt:lpstr>Step 7</vt:lpstr>
      <vt:lpstr>Step 8</vt:lpstr>
      <vt:lpstr>Step 9</vt:lpstr>
      <vt:lpstr>Step 10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10 Steps of an Effective  3-way Call with  Potential Business Builders</dc:title>
  <dc:subject/>
  <dc:creator/>
  <cp:keywords/>
  <dc:description/>
  <cp:lastModifiedBy>Patrick Sedivy</cp:lastModifiedBy>
  <cp:revision>6</cp:revision>
  <dcterms:modified xsi:type="dcterms:W3CDTF">2019-09-12T19:41:15Z</dcterms:modified>
  <cp:category/>
</cp:coreProperties>
</file>