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7" r:id="rId2"/>
    <p:sldId id="259" r:id="rId3"/>
    <p:sldId id="260" r:id="rId4"/>
    <p:sldId id="261" r:id="rId5"/>
    <p:sldId id="262" r:id="rId6"/>
    <p:sldId id="263" r:id="rId7"/>
    <p:sldId id="258" r:id="rId8"/>
    <p:sldId id="264" r:id="rId9"/>
    <p:sldId id="265" r:id="rId10"/>
    <p:sldId id="266" r:id="rId11"/>
    <p:sldId id="270" r:id="rId12"/>
    <p:sldId id="267" r:id="rId13"/>
    <p:sldId id="268" r:id="rId14"/>
    <p:sldId id="26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257B"/>
    <a:srgbClr val="34307B"/>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3" d="100"/>
          <a:sy n="83" d="100"/>
        </p:scale>
        <p:origin x="-183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9D8167-3328-224A-94F8-9142CE096F03}" type="datetimeFigureOut">
              <a:rPr lang="en-US" smtClean="0"/>
              <a:t>9/5/19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5B5013-D199-5042-A502-0C6278C3B1BC}" type="slidenum">
              <a:rPr lang="en-US" smtClean="0"/>
              <a:t>‹#›</a:t>
            </a:fld>
            <a:endParaRPr lang="en-US"/>
          </a:p>
        </p:txBody>
      </p:sp>
    </p:spTree>
    <p:extLst>
      <p:ext uri="{BB962C8B-B14F-4D97-AF65-F5344CB8AC3E}">
        <p14:creationId xmlns:p14="http://schemas.microsoft.com/office/powerpoint/2010/main" val="210669158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B5013-D199-5042-A502-0C6278C3B1BC}" type="slidenum">
              <a:rPr lang="en-US" smtClean="0"/>
              <a:t>1</a:t>
            </a:fld>
            <a:endParaRPr lang="en-US"/>
          </a:p>
        </p:txBody>
      </p:sp>
    </p:spTree>
    <p:extLst>
      <p:ext uri="{BB962C8B-B14F-4D97-AF65-F5344CB8AC3E}">
        <p14:creationId xmlns:p14="http://schemas.microsoft.com/office/powerpoint/2010/main" val="21543955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B5013-D199-5042-A502-0C6278C3B1BC}" type="slidenum">
              <a:rPr lang="en-US" smtClean="0"/>
              <a:t>10</a:t>
            </a:fld>
            <a:endParaRPr lang="en-US"/>
          </a:p>
        </p:txBody>
      </p:sp>
    </p:spTree>
    <p:extLst>
      <p:ext uri="{BB962C8B-B14F-4D97-AF65-F5344CB8AC3E}">
        <p14:creationId xmlns:p14="http://schemas.microsoft.com/office/powerpoint/2010/main" val="32298735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B5013-D199-5042-A502-0C6278C3B1BC}" type="slidenum">
              <a:rPr lang="en-US" smtClean="0"/>
              <a:t>11</a:t>
            </a:fld>
            <a:endParaRPr lang="en-US"/>
          </a:p>
        </p:txBody>
      </p:sp>
    </p:spTree>
    <p:extLst>
      <p:ext uri="{BB962C8B-B14F-4D97-AF65-F5344CB8AC3E}">
        <p14:creationId xmlns:p14="http://schemas.microsoft.com/office/powerpoint/2010/main" val="2478372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B5013-D199-5042-A502-0C6278C3B1BC}" type="slidenum">
              <a:rPr lang="en-US" smtClean="0"/>
              <a:t>12</a:t>
            </a:fld>
            <a:endParaRPr lang="en-US"/>
          </a:p>
        </p:txBody>
      </p:sp>
    </p:spTree>
    <p:extLst>
      <p:ext uri="{BB962C8B-B14F-4D97-AF65-F5344CB8AC3E}">
        <p14:creationId xmlns:p14="http://schemas.microsoft.com/office/powerpoint/2010/main" val="31902711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B5013-D199-5042-A502-0C6278C3B1BC}" type="slidenum">
              <a:rPr lang="en-US" smtClean="0"/>
              <a:t>13</a:t>
            </a:fld>
            <a:endParaRPr lang="en-US"/>
          </a:p>
        </p:txBody>
      </p:sp>
    </p:spTree>
    <p:extLst>
      <p:ext uri="{BB962C8B-B14F-4D97-AF65-F5344CB8AC3E}">
        <p14:creationId xmlns:p14="http://schemas.microsoft.com/office/powerpoint/2010/main" val="3233569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B5013-D199-5042-A502-0C6278C3B1BC}" type="slidenum">
              <a:rPr lang="en-US" smtClean="0"/>
              <a:t>14</a:t>
            </a:fld>
            <a:endParaRPr lang="en-US"/>
          </a:p>
        </p:txBody>
      </p:sp>
    </p:spTree>
    <p:extLst>
      <p:ext uri="{BB962C8B-B14F-4D97-AF65-F5344CB8AC3E}">
        <p14:creationId xmlns:p14="http://schemas.microsoft.com/office/powerpoint/2010/main" val="4018742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B5013-D199-5042-A502-0C6278C3B1BC}" type="slidenum">
              <a:rPr lang="en-US" smtClean="0"/>
              <a:t>2</a:t>
            </a:fld>
            <a:endParaRPr lang="en-US"/>
          </a:p>
        </p:txBody>
      </p:sp>
    </p:spTree>
    <p:extLst>
      <p:ext uri="{BB962C8B-B14F-4D97-AF65-F5344CB8AC3E}">
        <p14:creationId xmlns:p14="http://schemas.microsoft.com/office/powerpoint/2010/main" val="11571344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B5013-D199-5042-A502-0C6278C3B1BC}" type="slidenum">
              <a:rPr lang="en-US" smtClean="0"/>
              <a:t>3</a:t>
            </a:fld>
            <a:endParaRPr lang="en-US"/>
          </a:p>
        </p:txBody>
      </p:sp>
    </p:spTree>
    <p:extLst>
      <p:ext uri="{BB962C8B-B14F-4D97-AF65-F5344CB8AC3E}">
        <p14:creationId xmlns:p14="http://schemas.microsoft.com/office/powerpoint/2010/main" val="17799291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B5013-D199-5042-A502-0C6278C3B1BC}" type="slidenum">
              <a:rPr lang="en-US" smtClean="0"/>
              <a:t>4</a:t>
            </a:fld>
            <a:endParaRPr lang="en-US"/>
          </a:p>
        </p:txBody>
      </p:sp>
    </p:spTree>
    <p:extLst>
      <p:ext uri="{BB962C8B-B14F-4D97-AF65-F5344CB8AC3E}">
        <p14:creationId xmlns:p14="http://schemas.microsoft.com/office/powerpoint/2010/main" val="3871294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B5013-D199-5042-A502-0C6278C3B1BC}" type="slidenum">
              <a:rPr lang="en-US" smtClean="0"/>
              <a:t>5</a:t>
            </a:fld>
            <a:endParaRPr lang="en-US"/>
          </a:p>
        </p:txBody>
      </p:sp>
    </p:spTree>
    <p:extLst>
      <p:ext uri="{BB962C8B-B14F-4D97-AF65-F5344CB8AC3E}">
        <p14:creationId xmlns:p14="http://schemas.microsoft.com/office/powerpoint/2010/main" val="13918177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B5013-D199-5042-A502-0C6278C3B1BC}" type="slidenum">
              <a:rPr lang="en-US" smtClean="0"/>
              <a:t>6</a:t>
            </a:fld>
            <a:endParaRPr lang="en-US"/>
          </a:p>
        </p:txBody>
      </p:sp>
    </p:spTree>
    <p:extLst>
      <p:ext uri="{BB962C8B-B14F-4D97-AF65-F5344CB8AC3E}">
        <p14:creationId xmlns:p14="http://schemas.microsoft.com/office/powerpoint/2010/main" val="25449707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B5013-D199-5042-A502-0C6278C3B1BC}" type="slidenum">
              <a:rPr lang="en-US" smtClean="0"/>
              <a:t>7</a:t>
            </a:fld>
            <a:endParaRPr lang="en-US"/>
          </a:p>
        </p:txBody>
      </p:sp>
    </p:spTree>
    <p:extLst>
      <p:ext uri="{BB962C8B-B14F-4D97-AF65-F5344CB8AC3E}">
        <p14:creationId xmlns:p14="http://schemas.microsoft.com/office/powerpoint/2010/main" val="1797068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B5013-D199-5042-A502-0C6278C3B1BC}" type="slidenum">
              <a:rPr lang="en-US" smtClean="0"/>
              <a:t>8</a:t>
            </a:fld>
            <a:endParaRPr lang="en-US"/>
          </a:p>
        </p:txBody>
      </p:sp>
    </p:spTree>
    <p:extLst>
      <p:ext uri="{BB962C8B-B14F-4D97-AF65-F5344CB8AC3E}">
        <p14:creationId xmlns:p14="http://schemas.microsoft.com/office/powerpoint/2010/main" val="742784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A5B5013-D199-5042-A502-0C6278C3B1BC}" type="slidenum">
              <a:rPr lang="en-US" smtClean="0"/>
              <a:t>9</a:t>
            </a:fld>
            <a:endParaRPr lang="en-US"/>
          </a:p>
        </p:txBody>
      </p:sp>
    </p:spTree>
    <p:extLst>
      <p:ext uri="{BB962C8B-B14F-4D97-AF65-F5344CB8AC3E}">
        <p14:creationId xmlns:p14="http://schemas.microsoft.com/office/powerpoint/2010/main" val="2444926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D63BD5-9D96-8248-ABA2-1E75A7121019}" type="datetimeFigureOut">
              <a:rPr lang="en-US" smtClean="0"/>
              <a:t>9/4/19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1763F8-D050-C74C-A95C-BBB793638049}" type="slidenum">
              <a:rPr lang="en-US" smtClean="0"/>
              <a:t>‹#›</a:t>
            </a:fld>
            <a:endParaRPr lang="en-US"/>
          </a:p>
        </p:txBody>
      </p:sp>
    </p:spTree>
    <p:extLst>
      <p:ext uri="{BB962C8B-B14F-4D97-AF65-F5344CB8AC3E}">
        <p14:creationId xmlns:p14="http://schemas.microsoft.com/office/powerpoint/2010/main" val="3537734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D63BD5-9D96-8248-ABA2-1E75A7121019}" type="datetimeFigureOut">
              <a:rPr lang="en-US" smtClean="0"/>
              <a:t>9/4/19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1763F8-D050-C74C-A95C-BBB793638049}" type="slidenum">
              <a:rPr lang="en-US" smtClean="0"/>
              <a:t>‹#›</a:t>
            </a:fld>
            <a:endParaRPr lang="en-US"/>
          </a:p>
        </p:txBody>
      </p:sp>
    </p:spTree>
    <p:extLst>
      <p:ext uri="{BB962C8B-B14F-4D97-AF65-F5344CB8AC3E}">
        <p14:creationId xmlns:p14="http://schemas.microsoft.com/office/powerpoint/2010/main" val="626238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D63BD5-9D96-8248-ABA2-1E75A7121019}" type="datetimeFigureOut">
              <a:rPr lang="en-US" smtClean="0"/>
              <a:t>9/4/19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1763F8-D050-C74C-A95C-BBB793638049}" type="slidenum">
              <a:rPr lang="en-US" smtClean="0"/>
              <a:t>‹#›</a:t>
            </a:fld>
            <a:endParaRPr lang="en-US"/>
          </a:p>
        </p:txBody>
      </p:sp>
    </p:spTree>
    <p:extLst>
      <p:ext uri="{BB962C8B-B14F-4D97-AF65-F5344CB8AC3E}">
        <p14:creationId xmlns:p14="http://schemas.microsoft.com/office/powerpoint/2010/main" val="1938408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18" name="Shape 18"/>
          <p:cNvSpPr>
            <a:spLocks noGrp="1"/>
          </p:cNvSpPr>
          <p:nvPr>
            <p:ph type="title"/>
          </p:nvPr>
        </p:nvSpPr>
        <p:spPr>
          <a:prstGeom prst="rect">
            <a:avLst/>
          </a:prstGeom>
        </p:spPr>
        <p:txBody>
          <a:bodyPr/>
          <a:lstStyle/>
          <a:p>
            <a:pPr lvl="0">
              <a:defRPr sz="1800"/>
            </a:pPr>
            <a:r>
              <a:rPr sz="5600"/>
              <a:t>Title Text</a:t>
            </a:r>
          </a:p>
        </p:txBody>
      </p:sp>
      <p:sp>
        <p:nvSpPr>
          <p:cNvPr id="19" name="Shape 19"/>
          <p:cNvSpPr>
            <a:spLocks noGrp="1"/>
          </p:cNvSpPr>
          <p:nvPr>
            <p:ph type="body" idx="1"/>
          </p:nvPr>
        </p:nvSpPr>
        <p:spPr>
          <a:prstGeom prst="rect">
            <a:avLst/>
          </a:prstGeom>
        </p:spPr>
        <p:txBody>
          <a:bodyPr/>
          <a:lstStyle/>
          <a:p>
            <a:pPr lvl="0">
              <a:defRPr sz="1800"/>
            </a:pPr>
            <a:r>
              <a:rPr sz="2500"/>
              <a:t>Body Level One</a:t>
            </a:r>
          </a:p>
          <a:p>
            <a:pPr lvl="1">
              <a:defRPr sz="1800"/>
            </a:pPr>
            <a:r>
              <a:rPr sz="2500"/>
              <a:t>Body Level Two</a:t>
            </a:r>
          </a:p>
          <a:p>
            <a:pPr lvl="2">
              <a:defRPr sz="1800"/>
            </a:pPr>
            <a:r>
              <a:rPr sz="2500"/>
              <a:t>Body Level Three</a:t>
            </a:r>
          </a:p>
          <a:p>
            <a:pPr lvl="3">
              <a:defRPr sz="1800"/>
            </a:pPr>
            <a:r>
              <a:rPr sz="2500"/>
              <a:t>Body Level Four</a:t>
            </a:r>
          </a:p>
          <a:p>
            <a:pPr lvl="4">
              <a:defRPr sz="1800"/>
            </a:pPr>
            <a:r>
              <a:rPr sz="2500"/>
              <a:t>Body Level Five</a:t>
            </a:r>
          </a:p>
        </p:txBody>
      </p:sp>
    </p:spTree>
    <p:extLst>
      <p:ext uri="{BB962C8B-B14F-4D97-AF65-F5344CB8AC3E}">
        <p14:creationId xmlns:p14="http://schemas.microsoft.com/office/powerpoint/2010/main" val="1013568485"/>
      </p:ext>
    </p:extLst>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D63BD5-9D96-8248-ABA2-1E75A7121019}" type="datetimeFigureOut">
              <a:rPr lang="en-US" smtClean="0"/>
              <a:t>9/4/19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1763F8-D050-C74C-A95C-BBB793638049}" type="slidenum">
              <a:rPr lang="en-US" smtClean="0"/>
              <a:t>‹#›</a:t>
            </a:fld>
            <a:endParaRPr lang="en-US"/>
          </a:p>
        </p:txBody>
      </p:sp>
    </p:spTree>
    <p:extLst>
      <p:ext uri="{BB962C8B-B14F-4D97-AF65-F5344CB8AC3E}">
        <p14:creationId xmlns:p14="http://schemas.microsoft.com/office/powerpoint/2010/main" val="4264146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D63BD5-9D96-8248-ABA2-1E75A7121019}" type="datetimeFigureOut">
              <a:rPr lang="en-US" smtClean="0"/>
              <a:t>9/4/19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1763F8-D050-C74C-A95C-BBB793638049}" type="slidenum">
              <a:rPr lang="en-US" smtClean="0"/>
              <a:t>‹#›</a:t>
            </a:fld>
            <a:endParaRPr lang="en-US"/>
          </a:p>
        </p:txBody>
      </p:sp>
    </p:spTree>
    <p:extLst>
      <p:ext uri="{BB962C8B-B14F-4D97-AF65-F5344CB8AC3E}">
        <p14:creationId xmlns:p14="http://schemas.microsoft.com/office/powerpoint/2010/main" val="532863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D63BD5-9D96-8248-ABA2-1E75A7121019}" type="datetimeFigureOut">
              <a:rPr lang="en-US" smtClean="0"/>
              <a:t>9/4/19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1763F8-D050-C74C-A95C-BBB793638049}" type="slidenum">
              <a:rPr lang="en-US" smtClean="0"/>
              <a:t>‹#›</a:t>
            </a:fld>
            <a:endParaRPr lang="en-US"/>
          </a:p>
        </p:txBody>
      </p:sp>
    </p:spTree>
    <p:extLst>
      <p:ext uri="{BB962C8B-B14F-4D97-AF65-F5344CB8AC3E}">
        <p14:creationId xmlns:p14="http://schemas.microsoft.com/office/powerpoint/2010/main" val="2071060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D63BD5-9D96-8248-ABA2-1E75A7121019}" type="datetimeFigureOut">
              <a:rPr lang="en-US" smtClean="0"/>
              <a:t>9/4/19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1763F8-D050-C74C-A95C-BBB793638049}" type="slidenum">
              <a:rPr lang="en-US" smtClean="0"/>
              <a:t>‹#›</a:t>
            </a:fld>
            <a:endParaRPr lang="en-US"/>
          </a:p>
        </p:txBody>
      </p:sp>
    </p:spTree>
    <p:extLst>
      <p:ext uri="{BB962C8B-B14F-4D97-AF65-F5344CB8AC3E}">
        <p14:creationId xmlns:p14="http://schemas.microsoft.com/office/powerpoint/2010/main" val="1603891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D63BD5-9D96-8248-ABA2-1E75A7121019}" type="datetimeFigureOut">
              <a:rPr lang="en-US" smtClean="0"/>
              <a:t>9/4/19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1763F8-D050-C74C-A95C-BBB793638049}" type="slidenum">
              <a:rPr lang="en-US" smtClean="0"/>
              <a:t>‹#›</a:t>
            </a:fld>
            <a:endParaRPr lang="en-US"/>
          </a:p>
        </p:txBody>
      </p:sp>
    </p:spTree>
    <p:extLst>
      <p:ext uri="{BB962C8B-B14F-4D97-AF65-F5344CB8AC3E}">
        <p14:creationId xmlns:p14="http://schemas.microsoft.com/office/powerpoint/2010/main" val="570234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D63BD5-9D96-8248-ABA2-1E75A7121019}" type="datetimeFigureOut">
              <a:rPr lang="en-US" smtClean="0"/>
              <a:t>9/4/19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1763F8-D050-C74C-A95C-BBB793638049}" type="slidenum">
              <a:rPr lang="en-US" smtClean="0"/>
              <a:t>‹#›</a:t>
            </a:fld>
            <a:endParaRPr lang="en-US"/>
          </a:p>
        </p:txBody>
      </p:sp>
    </p:spTree>
    <p:extLst>
      <p:ext uri="{BB962C8B-B14F-4D97-AF65-F5344CB8AC3E}">
        <p14:creationId xmlns:p14="http://schemas.microsoft.com/office/powerpoint/2010/main" val="2776063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D63BD5-9D96-8248-ABA2-1E75A7121019}" type="datetimeFigureOut">
              <a:rPr lang="en-US" smtClean="0"/>
              <a:t>9/4/19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1763F8-D050-C74C-A95C-BBB793638049}" type="slidenum">
              <a:rPr lang="en-US" smtClean="0"/>
              <a:t>‹#›</a:t>
            </a:fld>
            <a:endParaRPr lang="en-US"/>
          </a:p>
        </p:txBody>
      </p:sp>
    </p:spTree>
    <p:extLst>
      <p:ext uri="{BB962C8B-B14F-4D97-AF65-F5344CB8AC3E}">
        <p14:creationId xmlns:p14="http://schemas.microsoft.com/office/powerpoint/2010/main" val="2563578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D63BD5-9D96-8248-ABA2-1E75A7121019}" type="datetimeFigureOut">
              <a:rPr lang="en-US" smtClean="0"/>
              <a:t>9/4/19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1763F8-D050-C74C-A95C-BBB793638049}" type="slidenum">
              <a:rPr lang="en-US" smtClean="0"/>
              <a:t>‹#›</a:t>
            </a:fld>
            <a:endParaRPr lang="en-US"/>
          </a:p>
        </p:txBody>
      </p:sp>
    </p:spTree>
    <p:extLst>
      <p:ext uri="{BB962C8B-B14F-4D97-AF65-F5344CB8AC3E}">
        <p14:creationId xmlns:p14="http://schemas.microsoft.com/office/powerpoint/2010/main" val="134781873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D63BD5-9D96-8248-ABA2-1E75A7121019}" type="datetimeFigureOut">
              <a:rPr lang="en-US" smtClean="0"/>
              <a:t>9/4/19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1763F8-D050-C74C-A95C-BBB793638049}" type="slidenum">
              <a:rPr lang="en-US" smtClean="0"/>
              <a:t>‹#›</a:t>
            </a:fld>
            <a:endParaRPr lang="en-US"/>
          </a:p>
        </p:txBody>
      </p:sp>
    </p:spTree>
    <p:extLst>
      <p:ext uri="{BB962C8B-B14F-4D97-AF65-F5344CB8AC3E}">
        <p14:creationId xmlns:p14="http://schemas.microsoft.com/office/powerpoint/2010/main" val="9643795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erson posing for a picture&#10;&#10;Description automatically generated">
            <a:extLst>
              <a:ext uri="{FF2B5EF4-FFF2-40B4-BE49-F238E27FC236}">
                <a16:creationId xmlns="" xmlns:a16="http://schemas.microsoft.com/office/drawing/2014/main" id="{85FAE13E-826A-A745-A64B-DBBE61CEBBEA}"/>
              </a:ext>
            </a:extLst>
          </p:cNvPr>
          <p:cNvPicPr>
            <a:picLocks noChangeAspect="1"/>
          </p:cNvPicPr>
          <p:nvPr/>
        </p:nvPicPr>
        <p:blipFill rotWithShape="1">
          <a:blip r:embed="rId3"/>
          <a:srcRect r="1" b="1284"/>
          <a:stretch/>
        </p:blipFill>
        <p:spPr>
          <a:xfrm>
            <a:off x="-828301" y="10"/>
            <a:ext cx="4786297" cy="6857990"/>
          </a:xfrm>
          <a:prstGeom prst="rect">
            <a:avLst/>
          </a:prstGeom>
        </p:spPr>
      </p:pic>
      <p:sp>
        <p:nvSpPr>
          <p:cNvPr id="13" name="Rectangle 12">
            <a:extLst>
              <a:ext uri="{FF2B5EF4-FFF2-40B4-BE49-F238E27FC236}">
                <a16:creationId xmlns="" xmlns:a16="http://schemas.microsoft.com/office/drawing/2014/main" id="{B9951BD9-0868-4CDB-ACD6-9C4209B5E41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white">
          <a:xfrm>
            <a:off x="3477936" y="0"/>
            <a:ext cx="5666065"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6802" tIns="38401" rIns="76802" bIns="38401" rtlCol="0" anchor="ctr"/>
          <a:lstStyle/>
          <a:p>
            <a:pPr algn="ctr"/>
            <a:endParaRPr lang="en-US"/>
          </a:p>
        </p:txBody>
      </p:sp>
      <p:sp>
        <p:nvSpPr>
          <p:cNvPr id="4" name="Title 3">
            <a:extLst>
              <a:ext uri="{FF2B5EF4-FFF2-40B4-BE49-F238E27FC236}">
                <a16:creationId xmlns="" xmlns:a16="http://schemas.microsoft.com/office/drawing/2014/main" id="{2C6C5D9A-94D6-C046-98CE-417543556634}"/>
              </a:ext>
            </a:extLst>
          </p:cNvPr>
          <p:cNvSpPr>
            <a:spLocks noGrp="1"/>
          </p:cNvSpPr>
          <p:nvPr>
            <p:ph type="ctrTitle"/>
          </p:nvPr>
        </p:nvSpPr>
        <p:spPr>
          <a:xfrm>
            <a:off x="3957997" y="640083"/>
            <a:ext cx="4705943" cy="3351602"/>
          </a:xfrm>
        </p:spPr>
        <p:txBody>
          <a:bodyPr>
            <a:normAutofit/>
          </a:bodyPr>
          <a:lstStyle/>
          <a:p>
            <a:pPr algn="l"/>
            <a:r>
              <a:rPr lang="en-US" dirty="0" smtClean="0">
                <a:solidFill>
                  <a:schemeClr val="bg1"/>
                </a:solidFill>
              </a:rPr>
              <a:t>3-Way Builder Follow Up Call</a:t>
            </a:r>
            <a:endParaRPr lang="en-US" dirty="0">
              <a:solidFill>
                <a:schemeClr val="bg1"/>
              </a:solidFill>
            </a:endParaRPr>
          </a:p>
        </p:txBody>
      </p:sp>
      <p:sp>
        <p:nvSpPr>
          <p:cNvPr id="6" name="Subtitle 5">
            <a:extLst>
              <a:ext uri="{FF2B5EF4-FFF2-40B4-BE49-F238E27FC236}">
                <a16:creationId xmlns="" xmlns:a16="http://schemas.microsoft.com/office/drawing/2014/main" id="{ECB862CF-C9DC-FA48-BFC8-D1800F3DCE47}"/>
              </a:ext>
            </a:extLst>
          </p:cNvPr>
          <p:cNvSpPr>
            <a:spLocks noGrp="1"/>
          </p:cNvSpPr>
          <p:nvPr>
            <p:ph type="subTitle" idx="1"/>
          </p:nvPr>
        </p:nvSpPr>
        <p:spPr>
          <a:xfrm>
            <a:off x="3957995" y="4156277"/>
            <a:ext cx="4705944" cy="2061645"/>
          </a:xfrm>
        </p:spPr>
        <p:txBody>
          <a:bodyPr>
            <a:normAutofit/>
          </a:bodyPr>
          <a:lstStyle/>
          <a:p>
            <a:pPr algn="l"/>
            <a:r>
              <a:rPr lang="en-US">
                <a:solidFill>
                  <a:schemeClr val="bg1"/>
                </a:solidFill>
              </a:rPr>
              <a:t>Allyse Sedivy</a:t>
            </a:r>
          </a:p>
          <a:p>
            <a:pPr algn="l"/>
            <a:r>
              <a:rPr lang="en-US">
                <a:solidFill>
                  <a:schemeClr val="bg1"/>
                </a:solidFill>
              </a:rPr>
              <a:t>Triple Diamond</a:t>
            </a:r>
          </a:p>
        </p:txBody>
      </p:sp>
    </p:spTree>
    <p:extLst>
      <p:ext uri="{BB962C8B-B14F-4D97-AF65-F5344CB8AC3E}">
        <p14:creationId xmlns:p14="http://schemas.microsoft.com/office/powerpoint/2010/main" val="183219930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hape 38"/>
          <p:cNvSpPr>
            <a:spLocks noGrp="1"/>
          </p:cNvSpPr>
          <p:nvPr>
            <p:ph type="title"/>
          </p:nvPr>
        </p:nvSpPr>
        <p:spPr>
          <a:prstGeom prst="rect">
            <a:avLst/>
          </a:prstGeom>
        </p:spPr>
        <p:txBody>
          <a:bodyPr/>
          <a:lstStyle/>
          <a:p>
            <a:pPr lvl="0">
              <a:defRPr sz="1800"/>
            </a:pPr>
            <a:r>
              <a:rPr sz="5600" dirty="0"/>
              <a:t>Step </a:t>
            </a:r>
            <a:r>
              <a:rPr lang="en-US" sz="5600" dirty="0"/>
              <a:t>3</a:t>
            </a:r>
            <a:endParaRPr sz="5600" dirty="0"/>
          </a:p>
        </p:txBody>
      </p:sp>
      <p:sp>
        <p:nvSpPr>
          <p:cNvPr id="2" name="Rectangle 1"/>
          <p:cNvSpPr/>
          <p:nvPr/>
        </p:nvSpPr>
        <p:spPr>
          <a:xfrm>
            <a:off x="669727" y="1838420"/>
            <a:ext cx="7804547" cy="3512017"/>
          </a:xfrm>
          <a:prstGeom prst="rect">
            <a:avLst/>
          </a:prstGeom>
        </p:spPr>
        <p:txBody>
          <a:bodyPr wrap="square" lIns="64291" tIns="32146" rIns="64291" bIns="32146">
            <a:spAutoFit/>
          </a:bodyPr>
          <a:lstStyle/>
          <a:p>
            <a:r>
              <a:rPr lang="en-US" sz="3200" dirty="0"/>
              <a:t>Set a </a:t>
            </a:r>
            <a:r>
              <a:rPr lang="en-US" sz="3200" dirty="0" smtClean="0"/>
              <a:t>goal.</a:t>
            </a:r>
          </a:p>
          <a:p>
            <a:endParaRPr lang="en-US" sz="3200" dirty="0"/>
          </a:p>
          <a:p>
            <a:r>
              <a:rPr lang="en-US" sz="3200" dirty="0" smtClean="0"/>
              <a:t>Adjust </a:t>
            </a:r>
            <a:r>
              <a:rPr lang="en-US" sz="3200" dirty="0"/>
              <a:t>numbers until you have a realistic goal. (i.e. “Ok, so you want to do </a:t>
            </a:r>
            <a:r>
              <a:rPr lang="en-US" sz="3200" dirty="0" smtClean="0"/>
              <a:t>10 </a:t>
            </a:r>
            <a:r>
              <a:rPr lang="en-US" sz="3200" dirty="0"/>
              <a:t>hours a week, and </a:t>
            </a:r>
            <a:r>
              <a:rPr lang="en-US" sz="3200" dirty="0" smtClean="0"/>
              <a:t>in 3 months you want </a:t>
            </a:r>
            <a:r>
              <a:rPr lang="en-US" sz="3200" dirty="0"/>
              <a:t>to be making $</a:t>
            </a:r>
            <a:r>
              <a:rPr lang="en-US" sz="3200" dirty="0" smtClean="0"/>
              <a:t>1,000 per month. </a:t>
            </a:r>
            <a:r>
              <a:rPr lang="en-US" sz="3200" dirty="0"/>
              <a:t>Would it be ok if we made the goal </a:t>
            </a:r>
            <a:r>
              <a:rPr lang="en-US" sz="3200" dirty="0" smtClean="0"/>
              <a:t>15 hours instead of 10?</a:t>
            </a:r>
            <a:r>
              <a:rPr lang="en-US" sz="3200" dirty="0"/>
              <a:t>”)</a:t>
            </a:r>
            <a:r>
              <a:rPr lang="en-US" sz="3200" dirty="0" smtClean="0">
                <a:effectLst/>
              </a:rPr>
              <a:t> </a:t>
            </a:r>
            <a:endParaRPr lang="en-US" sz="3200" b="1" dirty="0">
              <a:latin typeface="Helvetica"/>
              <a:cs typeface="Helvetica"/>
            </a:endParaRPr>
          </a:p>
        </p:txBody>
      </p:sp>
    </p:spTree>
    <p:extLst>
      <p:ext uri="{BB962C8B-B14F-4D97-AF65-F5344CB8AC3E}">
        <p14:creationId xmlns:p14="http://schemas.microsoft.com/office/powerpoint/2010/main" val="99018537"/>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9-09-04 at 10.08.15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66455"/>
            <a:ext cx="9144000" cy="4676622"/>
          </a:xfrm>
          <a:prstGeom prst="rect">
            <a:avLst/>
          </a:prstGeom>
        </p:spPr>
      </p:pic>
      <p:sp>
        <p:nvSpPr>
          <p:cNvPr id="5" name="TextBox 4"/>
          <p:cNvSpPr txBox="1"/>
          <p:nvPr/>
        </p:nvSpPr>
        <p:spPr>
          <a:xfrm>
            <a:off x="122405" y="4176764"/>
            <a:ext cx="994536" cy="338554"/>
          </a:xfrm>
          <a:prstGeom prst="rect">
            <a:avLst/>
          </a:prstGeom>
          <a:solidFill>
            <a:schemeClr val="bg1"/>
          </a:solidFill>
        </p:spPr>
        <p:txBody>
          <a:bodyPr wrap="square" rtlCol="0">
            <a:spAutoFit/>
          </a:bodyPr>
          <a:lstStyle/>
          <a:p>
            <a:r>
              <a:rPr lang="en-US" sz="1600" dirty="0" smtClean="0">
                <a:solidFill>
                  <a:srgbClr val="27257B"/>
                </a:solidFill>
              </a:rPr>
              <a:t>Platinum</a:t>
            </a:r>
            <a:endParaRPr lang="en-US" sz="1600" dirty="0">
              <a:solidFill>
                <a:srgbClr val="27257B"/>
              </a:solidFill>
            </a:endParaRPr>
          </a:p>
        </p:txBody>
      </p:sp>
    </p:spTree>
    <p:extLst>
      <p:ext uri="{BB962C8B-B14F-4D97-AF65-F5344CB8AC3E}">
        <p14:creationId xmlns:p14="http://schemas.microsoft.com/office/powerpoint/2010/main" val="418668783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9727" y="1838420"/>
            <a:ext cx="7804547" cy="3019575"/>
          </a:xfrm>
          <a:prstGeom prst="rect">
            <a:avLst/>
          </a:prstGeom>
        </p:spPr>
        <p:txBody>
          <a:bodyPr wrap="square" lIns="64291" tIns="32146" rIns="64291" bIns="32146">
            <a:spAutoFit/>
          </a:bodyPr>
          <a:lstStyle/>
          <a:p>
            <a:r>
              <a:rPr lang="en-US" sz="3200" dirty="0"/>
              <a:t>If someone says they want to put in fewer than 15 hours a week, say, “I have never seen anyone make significant residual income working fewer than 15 hours a week. 15 hours is really the minimum time to gain the momentum you’ll need.”</a:t>
            </a:r>
            <a:r>
              <a:rPr lang="en-US" sz="3200" dirty="0" smtClean="0">
                <a:effectLst/>
              </a:rPr>
              <a:t> </a:t>
            </a:r>
            <a:endParaRPr lang="en-US" sz="3200" b="1" dirty="0">
              <a:latin typeface="Helvetica"/>
              <a:cs typeface="Helvetica"/>
            </a:endParaRPr>
          </a:p>
        </p:txBody>
      </p:sp>
    </p:spTree>
    <p:extLst>
      <p:ext uri="{BB962C8B-B14F-4D97-AF65-F5344CB8AC3E}">
        <p14:creationId xmlns:p14="http://schemas.microsoft.com/office/powerpoint/2010/main" val="332909037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9727" y="2322158"/>
            <a:ext cx="7804547" cy="2034690"/>
          </a:xfrm>
          <a:prstGeom prst="rect">
            <a:avLst/>
          </a:prstGeom>
        </p:spPr>
        <p:txBody>
          <a:bodyPr wrap="square" lIns="64291" tIns="32146" rIns="64291" bIns="32146">
            <a:spAutoFit/>
          </a:bodyPr>
          <a:lstStyle/>
          <a:p>
            <a:r>
              <a:rPr lang="en-US" sz="3200" dirty="0"/>
              <a:t>Settle on a goal and timeframe they feel positive about. Then tell them you’ll both try to overshoot the goal (which most people will be very happy with!</a:t>
            </a:r>
            <a:r>
              <a:rPr lang="en-US" sz="3200" dirty="0" smtClean="0"/>
              <a:t>)</a:t>
            </a:r>
            <a:endParaRPr lang="en-US" sz="3200" b="1" dirty="0">
              <a:latin typeface="Helvetica"/>
              <a:cs typeface="Helvetica"/>
            </a:endParaRPr>
          </a:p>
        </p:txBody>
      </p:sp>
    </p:spTree>
    <p:extLst>
      <p:ext uri="{BB962C8B-B14F-4D97-AF65-F5344CB8AC3E}">
        <p14:creationId xmlns:p14="http://schemas.microsoft.com/office/powerpoint/2010/main" val="4198945449"/>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hape 38"/>
          <p:cNvSpPr>
            <a:spLocks noGrp="1"/>
          </p:cNvSpPr>
          <p:nvPr>
            <p:ph type="title"/>
          </p:nvPr>
        </p:nvSpPr>
        <p:spPr>
          <a:prstGeom prst="rect">
            <a:avLst/>
          </a:prstGeom>
        </p:spPr>
        <p:txBody>
          <a:bodyPr/>
          <a:lstStyle/>
          <a:p>
            <a:pPr lvl="0">
              <a:defRPr sz="1800"/>
            </a:pPr>
            <a:r>
              <a:rPr sz="5600" dirty="0"/>
              <a:t>Step </a:t>
            </a:r>
            <a:r>
              <a:rPr lang="en-US" sz="5600" dirty="0" smtClean="0"/>
              <a:t>4</a:t>
            </a:r>
            <a:endParaRPr sz="5600" dirty="0"/>
          </a:p>
        </p:txBody>
      </p:sp>
      <p:sp>
        <p:nvSpPr>
          <p:cNvPr id="2" name="Rectangle 1"/>
          <p:cNvSpPr/>
          <p:nvPr/>
        </p:nvSpPr>
        <p:spPr>
          <a:xfrm>
            <a:off x="669727" y="1838420"/>
            <a:ext cx="7804547" cy="2527132"/>
          </a:xfrm>
          <a:prstGeom prst="rect">
            <a:avLst/>
          </a:prstGeom>
        </p:spPr>
        <p:txBody>
          <a:bodyPr wrap="square" lIns="64291" tIns="32146" rIns="64291" bIns="32146">
            <a:spAutoFit/>
          </a:bodyPr>
          <a:lstStyle/>
          <a:p>
            <a:r>
              <a:rPr lang="en-US" sz="3200" dirty="0" smtClean="0"/>
              <a:t>Start at the very beginning of the business by making a list and teaching them how to sample, follow up and invite properly. You will be using 6 Weeks to Elite when they launch their business.</a:t>
            </a:r>
          </a:p>
        </p:txBody>
      </p:sp>
    </p:spTree>
    <p:extLst>
      <p:ext uri="{BB962C8B-B14F-4D97-AF65-F5344CB8AC3E}">
        <p14:creationId xmlns:p14="http://schemas.microsoft.com/office/powerpoint/2010/main" val="92882161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7240"/>
            <a:ext cx="8229600" cy="4525963"/>
          </a:xfrm>
        </p:spPr>
        <p:txBody>
          <a:bodyPr/>
          <a:lstStyle/>
          <a:p>
            <a:pPr marL="0" indent="0">
              <a:buNone/>
            </a:pPr>
            <a:r>
              <a:rPr lang="en-US" dirty="0"/>
              <a:t>Start the call by referring to something they said in the previous call. This builds a lot of trust and credibility, and allows you can go back to the same place you were on the first call</a:t>
            </a:r>
            <a:r>
              <a:rPr lang="en-US" dirty="0" smtClean="0"/>
              <a:t>.</a:t>
            </a:r>
          </a:p>
          <a:p>
            <a:pPr marL="0" indent="0">
              <a:buNone/>
            </a:pPr>
            <a:r>
              <a:rPr lang="en-US" dirty="0"/>
              <a:t/>
            </a:r>
            <a:br>
              <a:rPr lang="en-US" dirty="0"/>
            </a:br>
            <a:r>
              <a:rPr lang="en-US" dirty="0"/>
              <a:t>This call is where you need to talk, not just listen.</a:t>
            </a:r>
            <a:r>
              <a:rPr lang="en-US" dirty="0" smtClean="0">
                <a:effectLst/>
              </a:rPr>
              <a:t> </a:t>
            </a:r>
            <a:endParaRPr lang="en-US" dirty="0"/>
          </a:p>
        </p:txBody>
      </p:sp>
    </p:spTree>
    <p:extLst>
      <p:ext uri="{BB962C8B-B14F-4D97-AF65-F5344CB8AC3E}">
        <p14:creationId xmlns:p14="http://schemas.microsoft.com/office/powerpoint/2010/main" val="340779149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hape 38"/>
          <p:cNvSpPr>
            <a:spLocks noGrp="1"/>
          </p:cNvSpPr>
          <p:nvPr>
            <p:ph type="title"/>
          </p:nvPr>
        </p:nvSpPr>
        <p:spPr>
          <a:prstGeom prst="rect">
            <a:avLst/>
          </a:prstGeom>
        </p:spPr>
        <p:txBody>
          <a:bodyPr/>
          <a:lstStyle/>
          <a:p>
            <a:pPr lvl="0">
              <a:defRPr sz="1800"/>
            </a:pPr>
            <a:r>
              <a:rPr sz="5600"/>
              <a:t>Step 1</a:t>
            </a:r>
          </a:p>
        </p:txBody>
      </p:sp>
      <p:sp>
        <p:nvSpPr>
          <p:cNvPr id="2" name="Rectangle 1"/>
          <p:cNvSpPr/>
          <p:nvPr/>
        </p:nvSpPr>
        <p:spPr>
          <a:xfrm>
            <a:off x="669727" y="1838420"/>
            <a:ext cx="7804547" cy="4004460"/>
          </a:xfrm>
          <a:prstGeom prst="rect">
            <a:avLst/>
          </a:prstGeom>
        </p:spPr>
        <p:txBody>
          <a:bodyPr wrap="square" lIns="64291" tIns="32146" rIns="64291" bIns="32146">
            <a:spAutoFit/>
          </a:bodyPr>
          <a:lstStyle/>
          <a:p>
            <a:r>
              <a:rPr lang="en-US" sz="3200" dirty="0"/>
              <a:t>Get </a:t>
            </a:r>
            <a:r>
              <a:rPr lang="en-US" sz="3200" dirty="0" smtClean="0"/>
              <a:t>Realistic.</a:t>
            </a:r>
          </a:p>
          <a:p>
            <a:endParaRPr lang="en-US" sz="3200" dirty="0" smtClean="0"/>
          </a:p>
          <a:p>
            <a:r>
              <a:rPr lang="en-US" sz="3200" dirty="0" smtClean="0"/>
              <a:t>“</a:t>
            </a:r>
            <a:r>
              <a:rPr lang="en-US" sz="3200" dirty="0"/>
              <a:t>Ok, I’ve been thinking about you and the goals and dreams you shared with me. I’m really excited about what you’ve told me, and I have a question to ask you: Would you like me to be realistic with you today, or tell you what you want to hear</a:t>
            </a:r>
            <a:r>
              <a:rPr lang="en-US" sz="3200" dirty="0" smtClean="0"/>
              <a:t>?”</a:t>
            </a:r>
            <a:r>
              <a:rPr lang="en-US" sz="3200" dirty="0" smtClean="0">
                <a:effectLst/>
              </a:rPr>
              <a:t> </a:t>
            </a:r>
            <a:endParaRPr lang="en-US" sz="3200" b="1" dirty="0">
              <a:latin typeface="Helvetica"/>
              <a:cs typeface="Helvetica"/>
            </a:endParaRPr>
          </a:p>
        </p:txBody>
      </p:sp>
    </p:spTree>
    <p:extLst>
      <p:ext uri="{BB962C8B-B14F-4D97-AF65-F5344CB8AC3E}">
        <p14:creationId xmlns:p14="http://schemas.microsoft.com/office/powerpoint/2010/main" val="3810586653"/>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9727" y="1253903"/>
            <a:ext cx="7804547" cy="4004460"/>
          </a:xfrm>
          <a:prstGeom prst="rect">
            <a:avLst/>
          </a:prstGeom>
        </p:spPr>
        <p:txBody>
          <a:bodyPr wrap="square" lIns="64291" tIns="32146" rIns="64291" bIns="32146">
            <a:spAutoFit/>
          </a:bodyPr>
          <a:lstStyle/>
          <a:p>
            <a:r>
              <a:rPr lang="en-US" sz="3200" dirty="0"/>
              <a:t>“We’ve watched a lot of people build this business, and we have seen many people become successful in this business. We’ve been able to gather averages with thousands of people building the business to see how long it takes and how much time they put in on a weekly basis, and how much money they make as a result</a:t>
            </a:r>
            <a:r>
              <a:rPr lang="en-US" sz="3200" dirty="0" smtClean="0"/>
              <a:t>.”</a:t>
            </a:r>
            <a:endParaRPr lang="en-US" sz="3200" b="1" dirty="0">
              <a:latin typeface="Helvetica"/>
              <a:cs typeface="Helvetica"/>
            </a:endParaRPr>
          </a:p>
        </p:txBody>
      </p:sp>
    </p:spTree>
    <p:extLst>
      <p:ext uri="{BB962C8B-B14F-4D97-AF65-F5344CB8AC3E}">
        <p14:creationId xmlns:p14="http://schemas.microsoft.com/office/powerpoint/2010/main" val="786571460"/>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9727" y="2160912"/>
            <a:ext cx="7804547" cy="2527132"/>
          </a:xfrm>
          <a:prstGeom prst="rect">
            <a:avLst/>
          </a:prstGeom>
        </p:spPr>
        <p:txBody>
          <a:bodyPr wrap="square" lIns="64291" tIns="32146" rIns="64291" bIns="32146">
            <a:spAutoFit/>
          </a:bodyPr>
          <a:lstStyle/>
          <a:p>
            <a:r>
              <a:rPr lang="en-US" sz="3200" dirty="0"/>
              <a:t>“Now, I don’t think I’m average, and I don’t think you’re average - and together I definitely don’t think we’ll be average. But it’s good to have these averages so we have a good starting point</a:t>
            </a:r>
            <a:r>
              <a:rPr lang="en-US" sz="3200" dirty="0" smtClean="0"/>
              <a:t>.”</a:t>
            </a:r>
            <a:endParaRPr lang="en-US" sz="3200" b="1" dirty="0">
              <a:latin typeface="Helvetica"/>
              <a:cs typeface="Helvetica"/>
            </a:endParaRPr>
          </a:p>
        </p:txBody>
      </p:sp>
    </p:spTree>
    <p:extLst>
      <p:ext uri="{BB962C8B-B14F-4D97-AF65-F5344CB8AC3E}">
        <p14:creationId xmlns:p14="http://schemas.microsoft.com/office/powerpoint/2010/main" val="3293960628"/>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hape 38"/>
          <p:cNvSpPr>
            <a:spLocks noGrp="1"/>
          </p:cNvSpPr>
          <p:nvPr>
            <p:ph type="title"/>
          </p:nvPr>
        </p:nvSpPr>
        <p:spPr>
          <a:prstGeom prst="rect">
            <a:avLst/>
          </a:prstGeom>
        </p:spPr>
        <p:txBody>
          <a:bodyPr/>
          <a:lstStyle/>
          <a:p>
            <a:pPr lvl="0">
              <a:defRPr sz="1800"/>
            </a:pPr>
            <a:r>
              <a:rPr sz="5600" dirty="0"/>
              <a:t>Step </a:t>
            </a:r>
            <a:r>
              <a:rPr lang="en-US" sz="5600" dirty="0" smtClean="0"/>
              <a:t>2</a:t>
            </a:r>
            <a:endParaRPr sz="5600" dirty="0"/>
          </a:p>
        </p:txBody>
      </p:sp>
      <p:sp>
        <p:nvSpPr>
          <p:cNvPr id="2" name="Rectangle 1"/>
          <p:cNvSpPr/>
          <p:nvPr/>
        </p:nvSpPr>
        <p:spPr>
          <a:xfrm>
            <a:off x="669727" y="1838420"/>
            <a:ext cx="7804547" cy="3512017"/>
          </a:xfrm>
          <a:prstGeom prst="rect">
            <a:avLst/>
          </a:prstGeom>
        </p:spPr>
        <p:txBody>
          <a:bodyPr wrap="square" lIns="64291" tIns="32146" rIns="64291" bIns="32146">
            <a:spAutoFit/>
          </a:bodyPr>
          <a:lstStyle/>
          <a:p>
            <a:r>
              <a:rPr lang="en-US" sz="3200" dirty="0"/>
              <a:t>Talk about Business </a:t>
            </a:r>
            <a:r>
              <a:rPr lang="en-US" sz="3200" dirty="0" smtClean="0"/>
              <a:t>Goals.</a:t>
            </a:r>
          </a:p>
          <a:p>
            <a:r>
              <a:rPr lang="en-US" sz="3200" dirty="0"/>
              <a:t/>
            </a:r>
            <a:br>
              <a:rPr lang="en-US" sz="3200" dirty="0"/>
            </a:br>
            <a:r>
              <a:rPr lang="en-US" sz="3200" dirty="0"/>
              <a:t>“Let’s look at your goals. You told me you’d like to be earning $________ by (date)________. If I look at a chart with company averages, that’s about __________ rank</a:t>
            </a:r>
            <a:r>
              <a:rPr lang="en-US" sz="3200" dirty="0" smtClean="0"/>
              <a:t>.”</a:t>
            </a:r>
            <a:endParaRPr lang="en-US" sz="3200" b="1" dirty="0">
              <a:latin typeface="Helvetica"/>
              <a:cs typeface="Helvetica"/>
            </a:endParaRPr>
          </a:p>
        </p:txBody>
      </p:sp>
    </p:spTree>
    <p:extLst>
      <p:ext uri="{BB962C8B-B14F-4D97-AF65-F5344CB8AC3E}">
        <p14:creationId xmlns:p14="http://schemas.microsoft.com/office/powerpoint/2010/main" val="2658640807"/>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9-09-04 at 10.08.15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66455"/>
            <a:ext cx="9144000" cy="4676622"/>
          </a:xfrm>
          <a:prstGeom prst="rect">
            <a:avLst/>
          </a:prstGeom>
        </p:spPr>
      </p:pic>
      <p:sp>
        <p:nvSpPr>
          <p:cNvPr id="5" name="TextBox 4"/>
          <p:cNvSpPr txBox="1"/>
          <p:nvPr/>
        </p:nvSpPr>
        <p:spPr>
          <a:xfrm>
            <a:off x="122405" y="4176764"/>
            <a:ext cx="994536" cy="338554"/>
          </a:xfrm>
          <a:prstGeom prst="rect">
            <a:avLst/>
          </a:prstGeom>
          <a:solidFill>
            <a:schemeClr val="bg1"/>
          </a:solidFill>
        </p:spPr>
        <p:txBody>
          <a:bodyPr wrap="square" rtlCol="0">
            <a:spAutoFit/>
          </a:bodyPr>
          <a:lstStyle/>
          <a:p>
            <a:r>
              <a:rPr lang="en-US" sz="1600" dirty="0" smtClean="0">
                <a:solidFill>
                  <a:srgbClr val="27257B"/>
                </a:solidFill>
              </a:rPr>
              <a:t>Platinum</a:t>
            </a:r>
            <a:endParaRPr lang="en-US" sz="1600" dirty="0">
              <a:solidFill>
                <a:srgbClr val="27257B"/>
              </a:solidFill>
            </a:endParaRPr>
          </a:p>
        </p:txBody>
      </p:sp>
    </p:spTree>
    <p:extLst>
      <p:ext uri="{BB962C8B-B14F-4D97-AF65-F5344CB8AC3E}">
        <p14:creationId xmlns:p14="http://schemas.microsoft.com/office/powerpoint/2010/main" val="162166542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9727" y="2160912"/>
            <a:ext cx="7804547" cy="2034690"/>
          </a:xfrm>
          <a:prstGeom prst="rect">
            <a:avLst/>
          </a:prstGeom>
        </p:spPr>
        <p:txBody>
          <a:bodyPr wrap="square" lIns="64291" tIns="32146" rIns="64291" bIns="32146">
            <a:spAutoFit/>
          </a:bodyPr>
          <a:lstStyle/>
          <a:p>
            <a:r>
              <a:rPr lang="en-US" sz="3200" dirty="0"/>
              <a:t>This averages chart also tells us that (their target rank) typically takes (x number of months) to achieve. So to be realistic, one of these numbers needs to </a:t>
            </a:r>
            <a:r>
              <a:rPr lang="en-US" sz="3200" dirty="0" smtClean="0"/>
              <a:t>change</a:t>
            </a:r>
            <a:r>
              <a:rPr lang="mr-IN" sz="3200" dirty="0" smtClean="0"/>
              <a:t>…</a:t>
            </a:r>
            <a:endParaRPr lang="en-US" sz="3200" b="1" dirty="0">
              <a:latin typeface="Helvetica"/>
              <a:cs typeface="Helvetica"/>
            </a:endParaRPr>
          </a:p>
        </p:txBody>
      </p:sp>
    </p:spTree>
    <p:extLst>
      <p:ext uri="{BB962C8B-B14F-4D97-AF65-F5344CB8AC3E}">
        <p14:creationId xmlns:p14="http://schemas.microsoft.com/office/powerpoint/2010/main" val="1940902577"/>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9727" y="2160912"/>
            <a:ext cx="7804547" cy="2034690"/>
          </a:xfrm>
          <a:prstGeom prst="rect">
            <a:avLst/>
          </a:prstGeom>
        </p:spPr>
        <p:txBody>
          <a:bodyPr wrap="square" lIns="64291" tIns="32146" rIns="64291" bIns="32146">
            <a:spAutoFit/>
          </a:bodyPr>
          <a:lstStyle/>
          <a:p>
            <a:r>
              <a:rPr lang="en-US" sz="3200" dirty="0"/>
              <a:t>“Either you could increase the hours you work, or increase the length of time it will take to get there. What would you be willing to adjust?” (Let them answer</a:t>
            </a:r>
            <a:r>
              <a:rPr lang="en-US" sz="3200" dirty="0" smtClean="0"/>
              <a:t>)</a:t>
            </a:r>
            <a:endParaRPr lang="en-US" sz="3200" b="1" dirty="0">
              <a:latin typeface="Helvetica"/>
              <a:cs typeface="Helvetica"/>
            </a:endParaRPr>
          </a:p>
        </p:txBody>
      </p:sp>
    </p:spTree>
    <p:extLst>
      <p:ext uri="{BB962C8B-B14F-4D97-AF65-F5344CB8AC3E}">
        <p14:creationId xmlns:p14="http://schemas.microsoft.com/office/powerpoint/2010/main" val="3220066142"/>
      </p:ext>
    </p:extLst>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1369</TotalTime>
  <Words>501</Words>
  <Application>Microsoft Macintosh PowerPoint</Application>
  <PresentationFormat>On-screen Show (4:3)</PresentationFormat>
  <Paragraphs>40</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3-Way Builder Follow Up Call</vt:lpstr>
      <vt:lpstr>PowerPoint Presentation</vt:lpstr>
      <vt:lpstr>Step 1</vt:lpstr>
      <vt:lpstr>PowerPoint Presentation</vt:lpstr>
      <vt:lpstr>PowerPoint Presentation</vt:lpstr>
      <vt:lpstr>Step 2</vt:lpstr>
      <vt:lpstr>PowerPoint Presentation</vt:lpstr>
      <vt:lpstr>PowerPoint Presentation</vt:lpstr>
      <vt:lpstr>PowerPoint Presentation</vt:lpstr>
      <vt:lpstr>Step 3</vt:lpstr>
      <vt:lpstr>PowerPoint Presentation</vt:lpstr>
      <vt:lpstr>PowerPoint Presentation</vt:lpstr>
      <vt:lpstr>PowerPoint Presentation</vt:lpstr>
      <vt:lpstr>Step 4</vt:lpstr>
    </vt:vector>
  </TitlesOfParts>
  <Company>The Always Remember Companies,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3-Way Builder Follow Up Call</dc:title>
  <dc:creator>Patrick Sedivy</dc:creator>
  <cp:lastModifiedBy>Patrick Sedivy</cp:lastModifiedBy>
  <cp:revision>4</cp:revision>
  <dcterms:created xsi:type="dcterms:W3CDTF">2019-09-04T20:03:12Z</dcterms:created>
  <dcterms:modified xsi:type="dcterms:W3CDTF">2019-09-05T18:52:47Z</dcterms:modified>
</cp:coreProperties>
</file>